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23888" indent="-16668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49363" indent="-33496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74838" indent="-50323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00313" indent="-67151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44"/>
    <a:srgbClr val="D5BE67"/>
    <a:srgbClr val="3A4E8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780" y="2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518" y="13421784"/>
            <a:ext cx="27545016" cy="926041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282" y="24483484"/>
            <a:ext cx="22681487" cy="11040533"/>
          </a:xfrm>
        </p:spPr>
        <p:txBody>
          <a:bodyPr/>
          <a:lstStyle>
            <a:lvl1pPr marL="0" indent="0" algn="ctr">
              <a:buNone/>
              <a:defRPr/>
            </a:lvl1pPr>
            <a:lvl2pPr marL="625175" indent="0" algn="ctr">
              <a:buNone/>
              <a:defRPr/>
            </a:lvl2pPr>
            <a:lvl3pPr marL="1250351" indent="0" algn="ctr">
              <a:buNone/>
              <a:defRPr/>
            </a:lvl3pPr>
            <a:lvl4pPr marL="1875526" indent="0" algn="ctr">
              <a:buNone/>
              <a:defRPr/>
            </a:lvl4pPr>
            <a:lvl5pPr marL="2500701" indent="0" algn="ctr">
              <a:buNone/>
              <a:defRPr/>
            </a:lvl5pPr>
            <a:lvl6pPr marL="3125876" indent="0" algn="ctr">
              <a:buNone/>
              <a:defRPr/>
            </a:lvl6pPr>
            <a:lvl7pPr marL="3751052" indent="0" algn="ctr">
              <a:buNone/>
              <a:defRPr/>
            </a:lvl7pPr>
            <a:lvl8pPr marL="4376227" indent="0" algn="ctr">
              <a:buNone/>
              <a:defRPr/>
            </a:lvl8pPr>
            <a:lvl9pPr marL="5001402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AAFA-45FD-4A45-8069-4F01BE5AED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462C-F3D4-4519-A0C2-3C073F4CFA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825" y="1731433"/>
            <a:ext cx="7290799" cy="368638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428" y="1731433"/>
            <a:ext cx="21656639" cy="368638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5D00-5439-4B0E-B340-4CA3699847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5079-F2C9-4B26-92FF-531ACAFF3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71" y="27764318"/>
            <a:ext cx="27542768" cy="8580967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71" y="18311285"/>
            <a:ext cx="27542768" cy="9453033"/>
          </a:xfrm>
        </p:spPr>
        <p:txBody>
          <a:bodyPr anchor="b"/>
          <a:lstStyle>
            <a:lvl1pPr marL="0" indent="0">
              <a:buNone/>
              <a:defRPr sz="2700"/>
            </a:lvl1pPr>
            <a:lvl2pPr marL="625175" indent="0">
              <a:buNone/>
              <a:defRPr sz="2500"/>
            </a:lvl2pPr>
            <a:lvl3pPr marL="1250351" indent="0">
              <a:buNone/>
              <a:defRPr sz="2200"/>
            </a:lvl3pPr>
            <a:lvl4pPr marL="1875526" indent="0">
              <a:buNone/>
              <a:defRPr sz="1900"/>
            </a:lvl4pPr>
            <a:lvl5pPr marL="2500701" indent="0">
              <a:buNone/>
              <a:defRPr sz="1900"/>
            </a:lvl5pPr>
            <a:lvl6pPr marL="3125876" indent="0">
              <a:buNone/>
              <a:defRPr sz="1900"/>
            </a:lvl6pPr>
            <a:lvl7pPr marL="3751052" indent="0">
              <a:buNone/>
              <a:defRPr sz="1900"/>
            </a:lvl7pPr>
            <a:lvl8pPr marL="4376227" indent="0">
              <a:buNone/>
              <a:defRPr sz="1900"/>
            </a:lvl8pPr>
            <a:lvl9pPr marL="5001402" indent="0">
              <a:buNone/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D54F-BE2B-4C78-9F66-133D559C00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428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09904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F0F-2E3D-4A1F-BFE4-51D0CB157A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9318"/>
            <a:ext cx="29163196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429" y="9671051"/>
            <a:ext cx="14316396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429" y="13701185"/>
            <a:ext cx="14316396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484" y="9671051"/>
            <a:ext cx="14323139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484" y="13701185"/>
            <a:ext cx="14323139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0C39-B78F-4459-BB51-F9C172846B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727A5-25C4-4327-B7EC-A77CFBAA7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B085-E1DB-4036-9F5D-A5658262B7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0852"/>
            <a:ext cx="10659759" cy="7319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00" y="1720852"/>
            <a:ext cx="18114624" cy="3687444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428" y="9040284"/>
            <a:ext cx="10659759" cy="29555016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E6CA-6E34-4429-8A86-5C95CEFDC3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356" y="30242934"/>
            <a:ext cx="19442880" cy="357081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356" y="3860801"/>
            <a:ext cx="19442880" cy="25922817"/>
          </a:xfrm>
        </p:spPr>
        <p:txBody>
          <a:bodyPr/>
          <a:lstStyle>
            <a:lvl1pPr marL="0" indent="0">
              <a:buNone/>
              <a:defRPr sz="4400"/>
            </a:lvl1pPr>
            <a:lvl2pPr marL="625175" indent="0">
              <a:buNone/>
              <a:defRPr sz="3800"/>
            </a:lvl2pPr>
            <a:lvl3pPr marL="1250351" indent="0">
              <a:buNone/>
              <a:defRPr sz="3300"/>
            </a:lvl3pPr>
            <a:lvl4pPr marL="1875526" indent="0">
              <a:buNone/>
              <a:defRPr sz="2700"/>
            </a:lvl4pPr>
            <a:lvl5pPr marL="2500701" indent="0">
              <a:buNone/>
              <a:defRPr sz="2700"/>
            </a:lvl5pPr>
            <a:lvl6pPr marL="3125876" indent="0">
              <a:buNone/>
              <a:defRPr sz="2700"/>
            </a:lvl6pPr>
            <a:lvl7pPr marL="3751052" indent="0">
              <a:buNone/>
              <a:defRPr sz="2700"/>
            </a:lvl7pPr>
            <a:lvl8pPr marL="4376227" indent="0">
              <a:buNone/>
              <a:defRPr sz="2700"/>
            </a:lvl8pPr>
            <a:lvl9pPr marL="5001402" indent="0">
              <a:buNone/>
              <a:defRPr sz="27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356" y="33813751"/>
            <a:ext cx="19442880" cy="5071533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F0D5-670A-48D0-8B1C-7268E4F8B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1963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33A93478-94DF-4C12-9DD3-36E0C601AE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625175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125035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875526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250070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4pPr>
      <a:lvl5pPr marL="9717088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5pPr>
      <a:lvl6pPr marL="1034361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6pPr>
      <a:lvl7pPr marL="1096878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7pPr>
      <a:lvl8pPr marL="1159396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8pPr>
      <a:lvl9pPr marL="1221913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75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35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52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070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587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5105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76227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0140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720305" y="10441460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7" name="Text Box 3414"/>
          <p:cNvSpPr txBox="1">
            <a:spLocks noChangeArrowheads="1"/>
          </p:cNvSpPr>
          <p:nvPr/>
        </p:nvSpPr>
        <p:spPr bwMode="auto">
          <a:xfrm>
            <a:off x="1858963" y="7272338"/>
            <a:ext cx="30545087" cy="171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Primeiro AUTOR</a:t>
            </a:r>
            <a:r>
              <a:rPr lang="pt-BR" sz="4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1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Segundo AUTOR</a:t>
            </a:r>
            <a:r>
              <a:rPr lang="pt-BR" sz="4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endParaRPr lang="pt-BR" sz="4400" b="1" baseline="30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3100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Acadêmico do Curso de 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xxxx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, Nome da Universidade – Câmpus Nome, 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e-mail@primeiroautor.com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;</a:t>
            </a:r>
            <a:endParaRPr lang="pt-BR" sz="31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Orientador, Setor de lotação, Nome 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da Universidade – Câmpus Nome, </a:t>
            </a:r>
            <a:r>
              <a:rPr lang="pt-BR" sz="3100" dirty="0" err="1">
                <a:latin typeface="Calibri" pitchFamily="34" charset="0"/>
                <a:ea typeface="ＭＳ Ｐゴシック"/>
                <a:cs typeface="Calibri" pitchFamily="34" charset="0"/>
              </a:rPr>
              <a:t>e-mail</a:t>
            </a:r>
            <a:r>
              <a:rPr lang="pt-BR" sz="31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@segundoautor.com</a:t>
            </a:r>
            <a:r>
              <a:rPr lang="pt-BR" sz="3100" dirty="0" smtClean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  <a:endParaRPr lang="pt-BR" sz="31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18" name="Text Box 3416"/>
          <p:cNvSpPr txBox="1">
            <a:spLocks noChangeArrowheads="1"/>
          </p:cNvSpPr>
          <p:nvPr/>
        </p:nvSpPr>
        <p:spPr bwMode="auto">
          <a:xfrm>
            <a:off x="11858625" y="29956125"/>
            <a:ext cx="78009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sz="31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1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0" name="Text Box 3434"/>
          <p:cNvSpPr txBox="1">
            <a:spLocks noChangeArrowheads="1"/>
          </p:cNvSpPr>
          <p:nvPr/>
        </p:nvSpPr>
        <p:spPr bwMode="auto">
          <a:xfrm>
            <a:off x="1343025" y="5957888"/>
            <a:ext cx="2959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en-US" sz="72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TÍTULO DO TRABALHO EM LETRAS MAIÚSCULAS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21" name="Text Box 3674"/>
          <p:cNvSpPr txBox="1">
            <a:spLocks noChangeArrowheads="1"/>
          </p:cNvSpPr>
          <p:nvPr/>
        </p:nvSpPr>
        <p:spPr bwMode="auto">
          <a:xfrm>
            <a:off x="12176125" y="12901613"/>
            <a:ext cx="2138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spcBef>
                <a:spcPct val="50000"/>
              </a:spcBef>
            </a:pPr>
            <a:endParaRPr lang="en-US" sz="24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2" name="Text Box 3646"/>
          <p:cNvSpPr txBox="1">
            <a:spLocks noChangeArrowheads="1"/>
          </p:cNvSpPr>
          <p:nvPr/>
        </p:nvSpPr>
        <p:spPr bwMode="auto">
          <a:xfrm>
            <a:off x="628650" y="22817138"/>
            <a:ext cx="9929813" cy="216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O pôster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deverá 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conter as principais informações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referentes ao </a:t>
            </a:r>
            <a:r>
              <a:rPr lang="pt-PT" sz="3000" dirty="0" smtClean="0">
                <a:solidFill>
                  <a:srgbClr val="000000"/>
                </a:solidFill>
                <a:latin typeface="Calibri" pitchFamily="34" charset="0"/>
              </a:rPr>
              <a:t>trabalho desenvolvido. Lembre-se que as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informações apresentadas no pôster devem ser concisas e claras.</a:t>
            </a:r>
          </a:p>
          <a:p>
            <a:pPr algn="just" defTabSz="692150">
              <a:spcBef>
                <a:spcPct val="50000"/>
              </a:spcBef>
            </a:pPr>
            <a:endParaRPr lang="pt-PT" sz="3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930"/>
          <p:cNvSpPr txBox="1">
            <a:spLocks noChangeArrowheads="1"/>
          </p:cNvSpPr>
          <p:nvPr/>
        </p:nvSpPr>
        <p:spPr bwMode="auto">
          <a:xfrm>
            <a:off x="11272838" y="22916853"/>
            <a:ext cx="10079037" cy="42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r>
              <a:rPr lang="pt-BR" sz="2100" b="1" dirty="0">
                <a:latin typeface="Calibri" pitchFamily="34" charset="0"/>
              </a:rPr>
              <a:t>Figura 1 – </a:t>
            </a:r>
            <a:r>
              <a:rPr lang="pt-BR" sz="2100" dirty="0">
                <a:latin typeface="Calibri" pitchFamily="34" charset="0"/>
              </a:rPr>
              <a:t>Localização </a:t>
            </a:r>
            <a:r>
              <a:rPr lang="pt-BR" sz="2100" dirty="0" smtClean="0">
                <a:latin typeface="Calibri" pitchFamily="34" charset="0"/>
              </a:rPr>
              <a:t>dos câmpus da UTFPR no Estado do Paraná.</a:t>
            </a:r>
            <a:endParaRPr lang="pt-BR" sz="2100" b="1" dirty="0">
              <a:latin typeface="Calibri" pitchFamily="34" charset="0"/>
            </a:endParaRPr>
          </a:p>
        </p:txBody>
      </p:sp>
      <p:sp>
        <p:nvSpPr>
          <p:cNvPr id="30" name="Text Box 3923"/>
          <p:cNvSpPr txBox="1">
            <a:spLocks noChangeArrowheads="1"/>
          </p:cNvSpPr>
          <p:nvPr/>
        </p:nvSpPr>
        <p:spPr bwMode="auto">
          <a:xfrm>
            <a:off x="21845588" y="20459700"/>
            <a:ext cx="995521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000" dirty="0">
                <a:solidFill>
                  <a:srgbClr val="000000"/>
                </a:solidFill>
                <a:latin typeface="Calibri" pitchFamily="34" charset="0"/>
              </a:rPr>
              <a:t>O último item deve efetuar o fechamento do conteúdo apresentado.</a:t>
            </a:r>
          </a:p>
          <a:p>
            <a:pPr algn="just" defTabSz="968375">
              <a:spcAft>
                <a:spcPts val="600"/>
              </a:spcAft>
            </a:pPr>
            <a:r>
              <a:rPr lang="pt-BR" sz="3000" dirty="0">
                <a:latin typeface="Calibri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</a:t>
            </a:r>
          </a:p>
          <a:p>
            <a:pPr algn="just" defTabSz="968375"/>
            <a:r>
              <a:rPr lang="pt-BR" sz="3000" dirty="0">
                <a:latin typeface="Calibri" pitchFamily="34" charset="0"/>
              </a:rPr>
              <a:t>Deve-se concluir somente o que foi comprovado, com interpretação lógica, não cabendo opiniões próprias ou análises não investigadas. </a:t>
            </a:r>
          </a:p>
          <a:p>
            <a:pPr algn="just" defTabSz="968375"/>
            <a:r>
              <a:rPr lang="pt-BR" sz="3000" dirty="0">
                <a:latin typeface="Calibri" pitchFamily="34" charset="0"/>
              </a:rPr>
              <a:t>As conclusões de qualquer trabalho científico devem responder aos objetivos propostos do mesmo. Deve ser apresentada, preferencialmente, em tópicos.</a:t>
            </a:r>
          </a:p>
          <a:p>
            <a:pPr algn="just" defTabSz="968375"/>
            <a:endParaRPr lang="pt-BR" sz="3000" dirty="0">
              <a:latin typeface="Calibri" pitchFamily="34" charset="0"/>
            </a:endParaRPr>
          </a:p>
        </p:txBody>
      </p:sp>
      <p:sp>
        <p:nvSpPr>
          <p:cNvPr id="31" name="Text Box 3661"/>
          <p:cNvSpPr txBox="1">
            <a:spLocks noChangeArrowheads="1"/>
          </p:cNvSpPr>
          <p:nvPr/>
        </p:nvSpPr>
        <p:spPr bwMode="auto">
          <a:xfrm>
            <a:off x="21890038" y="33051750"/>
            <a:ext cx="9872662" cy="28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i="1" dirty="0">
                <a:latin typeface="Calibri" pitchFamily="34" charset="0"/>
              </a:rPr>
              <a:t>Listar as referências citadas no texto de acordo com as normas da </a:t>
            </a:r>
            <a:r>
              <a:rPr lang="pt-BR" sz="3000" i="1" dirty="0" smtClean="0">
                <a:latin typeface="Calibri" pitchFamily="34" charset="0"/>
              </a:rPr>
              <a:t>UTFPR. </a:t>
            </a:r>
            <a:r>
              <a:rPr lang="pt-BR" sz="3000" i="1" dirty="0">
                <a:latin typeface="Calibri" pitchFamily="34" charset="0"/>
              </a:rPr>
              <a:t>Sugere-se a utilização de, no máximo, 5 referências no pôster.</a:t>
            </a:r>
          </a:p>
          <a:p>
            <a:pPr algn="just" defTabSz="655638">
              <a:spcBef>
                <a:spcPct val="50000"/>
              </a:spcBef>
            </a:pPr>
            <a:endParaRPr lang="pt-BR" sz="3000" dirty="0">
              <a:latin typeface="Calibri" pitchFamily="34" charset="0"/>
            </a:endParaRPr>
          </a:p>
          <a:p>
            <a:pPr algn="just" defTabSz="655638">
              <a:spcBef>
                <a:spcPct val="50000"/>
              </a:spcBef>
            </a:pPr>
            <a:endParaRPr lang="pt-BR" sz="3000" dirty="0">
              <a:latin typeface="Calibri" pitchFamily="34" charset="0"/>
            </a:endParaRPr>
          </a:p>
        </p:txBody>
      </p:sp>
      <p:sp>
        <p:nvSpPr>
          <p:cNvPr id="33" name="Text Box 2409"/>
          <p:cNvSpPr txBox="1">
            <a:spLocks noChangeArrowheads="1"/>
          </p:cNvSpPr>
          <p:nvPr/>
        </p:nvSpPr>
        <p:spPr bwMode="auto">
          <a:xfrm>
            <a:off x="648297" y="11953628"/>
            <a:ext cx="10081120" cy="5643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102178" tIns="51088" rIns="102178" bIns="51088" anchor="ctr">
            <a:spAutoFit/>
          </a:bodyPr>
          <a:lstStyle/>
          <a:p>
            <a:pPr algn="just" defTabSz="1020763"/>
            <a:r>
              <a:rPr lang="pt-BR" sz="3000" dirty="0" smtClean="0">
                <a:latin typeface="Calibri" pitchFamily="34" charset="0"/>
              </a:rPr>
              <a:t>O pôster para ser apresentado no XIX </a:t>
            </a:r>
            <a:r>
              <a:rPr lang="pt-BR" sz="3000" dirty="0" err="1" smtClean="0">
                <a:latin typeface="Calibri" pitchFamily="34" charset="0"/>
              </a:rPr>
              <a:t>Sicite</a:t>
            </a:r>
            <a:r>
              <a:rPr lang="pt-BR" sz="3000" dirty="0" smtClean="0">
                <a:latin typeface="Calibri" pitchFamily="34" charset="0"/>
              </a:rPr>
              <a:t> deve possuir uma altura de 120 cm e uma largura de 80 cm. Este modelo possui uma divisão em 3 colunas que pode ser alterada para 2 colunas, de acordo com a necessidade.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O título deve ser bem destacado, permitindo que o visitante tenha facilidade em identificar o trabalho. Utilize fonte </a:t>
            </a:r>
            <a:r>
              <a:rPr lang="pt-PT" sz="3000" dirty="0" err="1">
                <a:solidFill>
                  <a:srgbClr val="000000"/>
                </a:solidFill>
                <a:latin typeface="Calibri" pitchFamily="34" charset="0"/>
              </a:rPr>
              <a:t>Calibri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, tamanho de fonte 72 como mínimo para título, </a:t>
            </a:r>
            <a:r>
              <a:rPr lang="pt-BR" sz="3000" dirty="0">
                <a:latin typeface="Calibri" pitchFamily="34" charset="0"/>
              </a:rPr>
              <a:t>36 para os cabeçalhos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 e fonte 30 como mínimo para conteúdo. </a:t>
            </a:r>
            <a:r>
              <a:rPr lang="pt-BR" sz="3000" dirty="0">
                <a:latin typeface="Calibri" pitchFamily="34" charset="0"/>
              </a:rPr>
              <a:t>O pôster deve ser confeccionado </a:t>
            </a:r>
            <a:r>
              <a:rPr lang="pt-BR" sz="3000" dirty="0" smtClean="0">
                <a:latin typeface="Calibri" pitchFamily="34" charset="0"/>
              </a:rPr>
              <a:t>com </a:t>
            </a:r>
            <a:r>
              <a:rPr lang="pt-BR" sz="3000" dirty="0">
                <a:latin typeface="Calibri" pitchFamily="34" charset="0"/>
              </a:rPr>
              <a:t>corda para ser afixado. </a:t>
            </a:r>
          </a:p>
          <a:p>
            <a:pPr algn="just" defTabSz="1020763"/>
            <a:endParaRPr lang="pt-BR" sz="3000" dirty="0">
              <a:latin typeface="Calibri" pitchFamily="34" charset="0"/>
            </a:endParaRPr>
          </a:p>
          <a:p>
            <a:pPr algn="just" defTabSz="1020763"/>
            <a:endParaRPr lang="pt-BR" sz="3000" dirty="0">
              <a:latin typeface="Calibri" pitchFamily="34" charset="0"/>
            </a:endParaRPr>
          </a:p>
          <a:p>
            <a:pPr algn="just" defTabSz="1020763"/>
            <a:r>
              <a:rPr lang="pt-BR" sz="3000" b="1" i="1" dirty="0">
                <a:latin typeface="Calibri" pitchFamily="34" charset="0"/>
              </a:rPr>
              <a:t>Palavras-chave</a:t>
            </a:r>
            <a:r>
              <a:rPr lang="pt-BR" sz="3000" i="1" dirty="0">
                <a:latin typeface="Calibri" pitchFamily="34" charset="0"/>
              </a:rPr>
              <a:t>: </a:t>
            </a:r>
            <a:r>
              <a:rPr lang="pt-PT" sz="3000" i="1" dirty="0" smtClean="0">
                <a:latin typeface="Calibri" pitchFamily="34" charset="0"/>
              </a:rPr>
              <a:t>separe as palavras chave por ponto e vírgula.</a:t>
            </a:r>
            <a:endParaRPr lang="pt-BR" sz="3000" i="1" dirty="0">
              <a:latin typeface="Calibri" pitchFamily="34" charset="0"/>
            </a:endParaRPr>
          </a:p>
        </p:txBody>
      </p:sp>
      <p:sp>
        <p:nvSpPr>
          <p:cNvPr id="35" name="Retângulo 31"/>
          <p:cNvSpPr>
            <a:spLocks noChangeArrowheads="1"/>
          </p:cNvSpPr>
          <p:nvPr/>
        </p:nvSpPr>
        <p:spPr bwMode="auto">
          <a:xfrm>
            <a:off x="980308" y="10729492"/>
            <a:ext cx="1900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dirty="0">
                <a:latin typeface="Calibri" pitchFamily="34" charset="0"/>
              </a:rPr>
              <a:t>RESUMO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37" name="Retângulo 46"/>
          <p:cNvSpPr>
            <a:spLocks noChangeArrowheads="1"/>
          </p:cNvSpPr>
          <p:nvPr/>
        </p:nvSpPr>
        <p:spPr bwMode="auto">
          <a:xfrm>
            <a:off x="770648" y="21279963"/>
            <a:ext cx="337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 dirty="0">
                <a:latin typeface="Calibri" pitchFamily="34" charset="0"/>
                <a:cs typeface="Tahoma" pitchFamily="34" charset="0"/>
              </a:rPr>
              <a:t>1. INTRODUÇÃO </a:t>
            </a:r>
          </a:p>
        </p:txBody>
      </p:sp>
      <p:sp>
        <p:nvSpPr>
          <p:cNvPr id="39" name="Retângulo 47"/>
          <p:cNvSpPr>
            <a:spLocks noChangeArrowheads="1"/>
          </p:cNvSpPr>
          <p:nvPr/>
        </p:nvSpPr>
        <p:spPr bwMode="auto">
          <a:xfrm>
            <a:off x="11630025" y="10744200"/>
            <a:ext cx="502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defTabSz="1020763"/>
            <a:r>
              <a:rPr lang="pt-BR" sz="3600" b="1" dirty="0">
                <a:latin typeface="Calibri" pitchFamily="34" charset="0"/>
              </a:rPr>
              <a:t>2. MATERIAL E MÉTODOS</a:t>
            </a:r>
          </a:p>
        </p:txBody>
      </p:sp>
      <p:sp>
        <p:nvSpPr>
          <p:cNvPr id="41" name="Retângulo 53"/>
          <p:cNvSpPr>
            <a:spLocks noChangeArrowheads="1"/>
          </p:cNvSpPr>
          <p:nvPr/>
        </p:nvSpPr>
        <p:spPr bwMode="auto">
          <a:xfrm>
            <a:off x="22178689" y="10801500"/>
            <a:ext cx="833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20763"/>
            <a:r>
              <a:rPr lang="pt-BR" sz="3600" b="1" dirty="0" smtClean="0">
                <a:latin typeface="Calibri" pitchFamily="34" charset="0"/>
              </a:rPr>
              <a:t>3. </a:t>
            </a:r>
            <a:r>
              <a:rPr lang="pt-BR" sz="3600" b="1" dirty="0">
                <a:latin typeface="Calibri" pitchFamily="34" charset="0"/>
              </a:rPr>
              <a:t>RESULTADOS E DISCUSSÃO</a:t>
            </a:r>
          </a:p>
        </p:txBody>
      </p:sp>
      <p:sp>
        <p:nvSpPr>
          <p:cNvPr id="43" name="Retângulo 55"/>
          <p:cNvSpPr>
            <a:spLocks noChangeArrowheads="1"/>
          </p:cNvSpPr>
          <p:nvPr/>
        </p:nvSpPr>
        <p:spPr bwMode="auto">
          <a:xfrm>
            <a:off x="22274213" y="18900775"/>
            <a:ext cx="3030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>
                <a:latin typeface="Calibri" pitchFamily="34" charset="0"/>
              </a:rPr>
              <a:t>4. CONCLUSÃO</a:t>
            </a:r>
          </a:p>
        </p:txBody>
      </p:sp>
      <p:sp>
        <p:nvSpPr>
          <p:cNvPr id="45" name="Retângulo 57"/>
          <p:cNvSpPr>
            <a:spLocks noChangeArrowheads="1"/>
          </p:cNvSpPr>
          <p:nvPr/>
        </p:nvSpPr>
        <p:spPr bwMode="auto">
          <a:xfrm>
            <a:off x="22274213" y="28616275"/>
            <a:ext cx="3840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latin typeface="Calibri" pitchFamily="34" charset="0"/>
              </a:rPr>
              <a:t>AGRADECIMENTOS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46" name="Text Box 3661"/>
          <p:cNvSpPr txBox="1">
            <a:spLocks noChangeArrowheads="1"/>
          </p:cNvSpPr>
          <p:nvPr/>
        </p:nvSpPr>
        <p:spPr bwMode="auto">
          <a:xfrm>
            <a:off x="11272838" y="12025313"/>
            <a:ext cx="9872662" cy="379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As figuras são peças-chave em um pôster e devem ter um grande destaque. São elas que, em um primeiro momento, </a:t>
            </a:r>
            <a:r>
              <a:rPr lang="pt-BR" sz="3000" dirty="0" smtClean="0">
                <a:latin typeface="Calibri" pitchFamily="34" charset="0"/>
              </a:rPr>
              <a:t>despertam a atenção dos visitantes</a:t>
            </a:r>
            <a:r>
              <a:rPr lang="pt-BR" sz="3000" dirty="0">
                <a:latin typeface="Calibri" pitchFamily="34" charset="0"/>
              </a:rPr>
              <a:t>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</p:txBody>
      </p:sp>
      <p:sp>
        <p:nvSpPr>
          <p:cNvPr id="49" name="Retângulo 57"/>
          <p:cNvSpPr>
            <a:spLocks noChangeArrowheads="1"/>
          </p:cNvSpPr>
          <p:nvPr/>
        </p:nvSpPr>
        <p:spPr bwMode="auto">
          <a:xfrm>
            <a:off x="22250400" y="31756350"/>
            <a:ext cx="273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latin typeface="Calibri" pitchFamily="34" charset="0"/>
              </a:rPr>
              <a:t>REFERÊNCIAS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50" name="Text Box 3646"/>
          <p:cNvSpPr txBox="1">
            <a:spLocks noChangeArrowheads="1"/>
          </p:cNvSpPr>
          <p:nvPr/>
        </p:nvSpPr>
        <p:spPr bwMode="auto">
          <a:xfrm>
            <a:off x="11291472" y="24034598"/>
            <a:ext cx="9929813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  <a:buFontTx/>
              <a:buChar char="•"/>
            </a:pP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As Figuras devem ter alta qualidade</a:t>
            </a:r>
            <a:r>
              <a:rPr lang="pt-BR" sz="3000" dirty="0">
                <a:latin typeface="Calibri" pitchFamily="34" charset="0"/>
              </a:rPr>
              <a:t>, de preferência coloridas e gráficos bem  elaborados. </a:t>
            </a: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Figuras e tabelas deverão cobrir, no máximo, 50% do pôster, informando a fonte dos dados contidos nas mesmas. A fonte deverá ser colocada abaixo das figuras e tabelas.</a:t>
            </a:r>
          </a:p>
        </p:txBody>
      </p:sp>
      <p:sp>
        <p:nvSpPr>
          <p:cNvPr id="51" name="Text Box 3661"/>
          <p:cNvSpPr txBox="1">
            <a:spLocks noChangeArrowheads="1"/>
          </p:cNvSpPr>
          <p:nvPr/>
        </p:nvSpPr>
        <p:spPr bwMode="auto">
          <a:xfrm>
            <a:off x="21963063" y="29883100"/>
            <a:ext cx="9872662" cy="55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Agradecemos </a:t>
            </a:r>
            <a:r>
              <a:rPr lang="pt-BR" sz="3000" dirty="0" smtClean="0">
                <a:latin typeface="Calibri" pitchFamily="34" charset="0"/>
              </a:rPr>
              <a:t>ao </a:t>
            </a:r>
            <a:r>
              <a:rPr lang="pt-BR" sz="3000" dirty="0">
                <a:latin typeface="Calibri" pitchFamily="34" charset="0"/>
              </a:rPr>
              <a:t>apoio financeiro  </a:t>
            </a:r>
            <a:r>
              <a:rPr lang="pt-BR" sz="3000" dirty="0" smtClean="0">
                <a:latin typeface="Calibri" pitchFamily="34" charset="0"/>
              </a:rPr>
              <a:t>do órgão de fomento.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52" name="AutoShape 40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3" name="AutoShape 42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4" name="AutoShape 44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5" name="AutoShape 46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6" name="AutoShape 48" descr="9k="/>
          <p:cNvSpPr>
            <a:spLocks noChangeAspect="1" noChangeArrowheads="1"/>
          </p:cNvSpPr>
          <p:nvPr/>
        </p:nvSpPr>
        <p:spPr bwMode="auto">
          <a:xfrm>
            <a:off x="15039975" y="20621625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7" name="AutoShape 50" descr="Z"/>
          <p:cNvSpPr>
            <a:spLocks noChangeAspect="1" noChangeArrowheads="1"/>
          </p:cNvSpPr>
          <p:nvPr/>
        </p:nvSpPr>
        <p:spPr bwMode="auto">
          <a:xfrm>
            <a:off x="15082838" y="21240750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60" name="Rounded Rectangle 59"/>
          <p:cNvSpPr/>
          <p:nvPr/>
        </p:nvSpPr>
        <p:spPr bwMode="auto">
          <a:xfrm>
            <a:off x="11233473" y="10441460"/>
            <a:ext cx="9937104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1890657" y="10441460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72874" y="20941755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63" name="Picture 62" descr="map_parana_Fin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187" y="16295271"/>
            <a:ext cx="9838362" cy="6375188"/>
          </a:xfrm>
          <a:prstGeom prst="rect">
            <a:avLst/>
          </a:prstGeom>
        </p:spPr>
      </p:pic>
      <p:sp>
        <p:nvSpPr>
          <p:cNvPr id="64" name="Text Box 3661"/>
          <p:cNvSpPr txBox="1">
            <a:spLocks noChangeArrowheads="1"/>
          </p:cNvSpPr>
          <p:nvPr/>
        </p:nvSpPr>
        <p:spPr bwMode="auto">
          <a:xfrm>
            <a:off x="22009032" y="11966051"/>
            <a:ext cx="9872662" cy="10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 smtClean="0">
                <a:latin typeface="Calibri" pitchFamily="34" charset="0"/>
              </a:rPr>
              <a:t>Apresente seus principais resultados e a discussão de forma condensada.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21807863" y="18613478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960263" y="28337681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1924507" y="31453342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0703" y="526393"/>
            <a:ext cx="1395733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9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III </a:t>
            </a:r>
            <a:r>
              <a:rPr lang="pt-BR" sz="9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Workshop de Ciência, Tecnologia &amp; Inovação</a:t>
            </a:r>
          </a:p>
          <a:p>
            <a:pPr lvl="0" algn="ctr"/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6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a 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17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de Novembro de 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201</a:t>
            </a:r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5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</a:t>
            </a:r>
            <a:endParaRPr lang="pt-BR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  <a:p>
            <a:pPr lvl="0" algn="ctr"/>
            <a:r>
              <a:rPr lang="pt-BR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Francisco Beltrão </a:t>
            </a:r>
            <a:r>
              <a:rPr lang="x-none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- PR</a:t>
            </a:r>
            <a:endParaRPr lang="x-none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pic>
        <p:nvPicPr>
          <p:cNvPr id="44" name="Imagem 43" descr="selo 10 anos colorido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3447829" y="331499"/>
            <a:ext cx="8314871" cy="4289732"/>
          </a:xfrm>
          <a:prstGeom prst="rect">
            <a:avLst/>
          </a:prstGeom>
        </p:spPr>
      </p:pic>
      <p:pic>
        <p:nvPicPr>
          <p:cNvPr id="40" name="Imagem 39"/>
          <p:cNvPicPr/>
          <p:nvPr/>
        </p:nvPicPr>
        <p:blipFill>
          <a:blip r:embed="rId4"/>
          <a:stretch/>
        </p:blipFill>
        <p:spPr>
          <a:xfrm>
            <a:off x="72000" y="161280"/>
            <a:ext cx="9464400" cy="5166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434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Tahoma</vt:lpstr>
      <vt:lpstr>tahoma, verdana, arial</vt:lpstr>
      <vt:lpstr>Times New Roman</vt:lpstr>
      <vt:lpstr>Design padrão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Name</dc:creator>
  <cp:lastModifiedBy>contateste0001@outlook.com</cp:lastModifiedBy>
  <cp:revision>125</cp:revision>
  <dcterms:created xsi:type="dcterms:W3CDTF">2009-05-21T02:02:37Z</dcterms:created>
  <dcterms:modified xsi:type="dcterms:W3CDTF">2015-10-19T16:24:13Z</dcterms:modified>
</cp:coreProperties>
</file>